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7" r:id="rId18"/>
    <p:sldId id="273" r:id="rId19"/>
    <p:sldId id="274" r:id="rId20"/>
    <p:sldId id="275" r:id="rId21"/>
    <p:sldId id="278" r:id="rId22"/>
    <p:sldId id="276" r:id="rId23"/>
    <p:sldId id="279" r:id="rId24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>
        <p:scale>
          <a:sx n="72" d="100"/>
          <a:sy n="72" d="100"/>
        </p:scale>
        <p:origin x="-1084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860C-BB37-488C-80C0-0B79870559F9}" type="datetimeFigureOut">
              <a:rPr lang="ar-IQ" smtClean="0"/>
              <a:t>23/10/1441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8541-9075-4219-A225-E04965B63CD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18523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860C-BB37-488C-80C0-0B79870559F9}" type="datetimeFigureOut">
              <a:rPr lang="ar-IQ" smtClean="0"/>
              <a:t>23/10/1441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8541-9075-4219-A225-E04965B63CD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443786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860C-BB37-488C-80C0-0B79870559F9}" type="datetimeFigureOut">
              <a:rPr lang="ar-IQ" smtClean="0"/>
              <a:t>23/10/1441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8541-9075-4219-A225-E04965B63CD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881900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860C-BB37-488C-80C0-0B79870559F9}" type="datetimeFigureOut">
              <a:rPr lang="ar-IQ" smtClean="0"/>
              <a:t>23/10/1441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8541-9075-4219-A225-E04965B63CD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785231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860C-BB37-488C-80C0-0B79870559F9}" type="datetimeFigureOut">
              <a:rPr lang="ar-IQ" smtClean="0"/>
              <a:t>23/10/1441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8541-9075-4219-A225-E04965B63CD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88550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860C-BB37-488C-80C0-0B79870559F9}" type="datetimeFigureOut">
              <a:rPr lang="ar-IQ" smtClean="0"/>
              <a:t>23/10/1441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8541-9075-4219-A225-E04965B63CD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715300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860C-BB37-488C-80C0-0B79870559F9}" type="datetimeFigureOut">
              <a:rPr lang="ar-IQ" smtClean="0"/>
              <a:t>23/10/1441</a:t>
            </a:fld>
            <a:endParaRPr lang="ar-IQ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8541-9075-4219-A225-E04965B63CD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824891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860C-BB37-488C-80C0-0B79870559F9}" type="datetimeFigureOut">
              <a:rPr lang="ar-IQ" smtClean="0"/>
              <a:t>23/10/1441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8541-9075-4219-A225-E04965B63CD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63877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860C-BB37-488C-80C0-0B79870559F9}" type="datetimeFigureOut">
              <a:rPr lang="ar-IQ" smtClean="0"/>
              <a:t>23/10/1441</a:t>
            </a:fld>
            <a:endParaRPr lang="ar-IQ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8541-9075-4219-A225-E04965B63CD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06464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860C-BB37-488C-80C0-0B79870559F9}" type="datetimeFigureOut">
              <a:rPr lang="ar-IQ" smtClean="0"/>
              <a:t>23/10/1441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8541-9075-4219-A225-E04965B63CD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513030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860C-BB37-488C-80C0-0B79870559F9}" type="datetimeFigureOut">
              <a:rPr lang="ar-IQ" smtClean="0"/>
              <a:t>23/10/1441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8541-9075-4219-A225-E04965B63CD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52885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4860C-BB37-488C-80C0-0B79870559F9}" type="datetimeFigureOut">
              <a:rPr lang="ar-IQ" smtClean="0"/>
              <a:t>23/10/1441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8541-9075-4219-A225-E04965B63CD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22652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r>
              <a:rPr lang="en-US" sz="2800" dirty="0"/>
              <a:t>Advanced pharmaceutical analysis</a:t>
            </a:r>
            <a:br>
              <a:rPr lang="en-US" sz="2800" dirty="0"/>
            </a:br>
            <a:r>
              <a:rPr lang="en-US" sz="2800" dirty="0"/>
              <a:t>mass spectrometry </a:t>
            </a:r>
            <a:br>
              <a:rPr lang="en-US" sz="2800" dirty="0"/>
            </a:br>
            <a:r>
              <a:rPr lang="en-US" sz="2800" dirty="0"/>
              <a:t>5 </a:t>
            </a:r>
            <a:r>
              <a:rPr lang="en-US" sz="2800" dirty="0" smtClean="0"/>
              <a:t>stage</a:t>
            </a:r>
            <a:br>
              <a:rPr lang="en-US" sz="2800" dirty="0" smtClean="0"/>
            </a:br>
            <a:r>
              <a:rPr lang="en-US" sz="2800" dirty="0" smtClean="0"/>
              <a:t>lect.9</a:t>
            </a:r>
            <a:br>
              <a:rPr lang="en-US" sz="2800" dirty="0" smtClean="0"/>
            </a:br>
            <a:endParaRPr lang="ar-IQ" sz="2800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0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2"/>
    </mc:Choice>
    <mc:Fallback>
      <p:transition spd="slow" advTm="1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5985"/>
            <a:ext cx="7848872" cy="590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66"/>
    </mc:Choice>
    <mc:Fallback>
      <p:transition spd="slow" advTm="19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6322714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Ketones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dirty="0"/>
              <a:t>• </a:t>
            </a:r>
            <a:r>
              <a:rPr lang="en-US" sz="2800" dirty="0" smtClean="0"/>
              <a:t>M⁺ strong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• </a:t>
            </a:r>
            <a:r>
              <a:rPr lang="en-US" sz="2800" u="sng" dirty="0">
                <a:solidFill>
                  <a:srgbClr val="0070C0"/>
                </a:solidFill>
              </a:rPr>
              <a:t>α-cleavage</a:t>
            </a:r>
            <a:r>
              <a:rPr lang="en-US" sz="2800" dirty="0"/>
              <a:t> is the primary mode of fragmentation</a:t>
            </a:r>
            <a:br>
              <a:rPr lang="en-US" sz="2800" dirty="0"/>
            </a:br>
            <a:r>
              <a:rPr lang="en-US" sz="2800" dirty="0"/>
              <a:t>• </a:t>
            </a:r>
            <a:r>
              <a:rPr lang="en-US" sz="2800" u="sng" dirty="0">
                <a:solidFill>
                  <a:srgbClr val="0070C0"/>
                </a:solidFill>
              </a:rPr>
              <a:t>β-cleavage </a:t>
            </a:r>
            <a:r>
              <a:rPr lang="en-US" sz="2800" dirty="0">
                <a:solidFill>
                  <a:srgbClr val="FF0000"/>
                </a:solidFill>
              </a:rPr>
              <a:t>less common</a:t>
            </a:r>
            <a:r>
              <a:rPr lang="en-US" sz="2800" dirty="0"/>
              <a:t>, but sometimes observed</a:t>
            </a:r>
            <a:br>
              <a:rPr lang="en-US" sz="2800" dirty="0"/>
            </a:br>
            <a:r>
              <a:rPr lang="en-US" sz="2800" dirty="0"/>
              <a:t>• </a:t>
            </a:r>
            <a:r>
              <a:rPr lang="en-US" sz="2800" dirty="0" err="1">
                <a:solidFill>
                  <a:srgbClr val="0070C0"/>
                </a:solidFill>
              </a:rPr>
              <a:t>McLafferty</a:t>
            </a:r>
            <a:r>
              <a:rPr lang="en-US" sz="2800" dirty="0">
                <a:solidFill>
                  <a:srgbClr val="0070C0"/>
                </a:solidFill>
              </a:rPr>
              <a:t> rearrangement </a:t>
            </a:r>
            <a:r>
              <a:rPr lang="en-US" sz="2800" dirty="0"/>
              <a:t>possible on both sides of carbonyl if chains sufficiently long</a:t>
            </a:r>
            <a:br>
              <a:rPr lang="en-US" sz="2800" dirty="0"/>
            </a:br>
            <a:r>
              <a:rPr lang="en-US" sz="2800" dirty="0" smtClean="0"/>
              <a:t>• Cyclic ketones show complex fragmentation.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• </a:t>
            </a:r>
            <a:r>
              <a:rPr lang="en-US" sz="2800" dirty="0">
                <a:solidFill>
                  <a:srgbClr val="0070C0"/>
                </a:solidFill>
              </a:rPr>
              <a:t>Aromatic ketones </a:t>
            </a:r>
            <a:r>
              <a:rPr lang="en-US" sz="2800" dirty="0"/>
              <a:t>primarily </a:t>
            </a:r>
            <a:r>
              <a:rPr lang="en-US" sz="2800" dirty="0">
                <a:solidFill>
                  <a:srgbClr val="FF0000"/>
                </a:solidFill>
              </a:rPr>
              <a:t>lose R•</a:t>
            </a:r>
            <a:r>
              <a:rPr lang="en-US" sz="2800" dirty="0"/>
              <a:t> upon α-cleavage, followed by loss of CO</a:t>
            </a:r>
            <a:endParaRPr lang="ar-IQ" sz="2800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0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20"/>
    </mc:Choice>
    <mc:Fallback>
      <p:transition spd="slow" advTm="22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endParaRPr lang="ar-IQ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0891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73"/>
    </mc:Choice>
    <mc:Fallback>
      <p:transition spd="slow" advTm="33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6322714"/>
          </a:xfrm>
        </p:spPr>
        <p:txBody>
          <a:bodyPr>
            <a:normAutofit/>
          </a:bodyPr>
          <a:lstStyle/>
          <a:p>
            <a:endParaRPr lang="ar-IQ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56895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21"/>
    </mc:Choice>
    <mc:Fallback>
      <p:transition spd="slow" advTm="13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endParaRPr lang="ar-IQ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3"/>
            <a:ext cx="8136904" cy="518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83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21"/>
    </mc:Choice>
    <mc:Fallback>
      <p:transition spd="slow" advTm="13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endParaRPr lang="ar-IQ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820891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2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2"/>
    </mc:Choice>
    <mc:Fallback>
      <p:transition spd="slow" advTm="12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Carboxylic Acids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dirty="0"/>
              <a:t>• </a:t>
            </a:r>
            <a:r>
              <a:rPr lang="en-US" sz="2800" dirty="0" smtClean="0"/>
              <a:t>M⁺ </a:t>
            </a:r>
            <a:r>
              <a:rPr lang="en-US" sz="2800" dirty="0"/>
              <a:t>weak in aliphatic acids; stronger in aromatic acids</a:t>
            </a:r>
            <a:br>
              <a:rPr lang="en-US" sz="2800" dirty="0"/>
            </a:br>
            <a:r>
              <a:rPr lang="en-US" sz="2800" dirty="0"/>
              <a:t>• Most important α-cleavage involves loss of OH radical (M-17)</a:t>
            </a:r>
            <a:br>
              <a:rPr lang="en-US" sz="2800" dirty="0"/>
            </a:br>
            <a:r>
              <a:rPr lang="en-US" sz="2800" dirty="0"/>
              <a:t>• α-cleavage with loss of alkyl radical less common; somewhat diagnostic (m/z = 45)</a:t>
            </a:r>
            <a:br>
              <a:rPr lang="en-US" sz="2800" dirty="0"/>
            </a:br>
            <a:r>
              <a:rPr lang="en-US" sz="2800" dirty="0"/>
              <a:t>• </a:t>
            </a:r>
            <a:r>
              <a:rPr lang="en-US" sz="2800" dirty="0" err="1"/>
              <a:t>McLafferty</a:t>
            </a:r>
            <a:r>
              <a:rPr lang="en-US" sz="2800" dirty="0"/>
              <a:t> rearrangement in appropriately substituted systems (m/z = 60 or higher)</a:t>
            </a:r>
            <a:br>
              <a:rPr lang="en-US" sz="2800" dirty="0"/>
            </a:br>
            <a:r>
              <a:rPr lang="en-US" sz="2800" dirty="0"/>
              <a:t>• Dehydration can occur in o-alkyl benzoic acids (M-18)</a:t>
            </a:r>
            <a:endParaRPr lang="ar-IQ" sz="2800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0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48"/>
    </mc:Choice>
    <mc:Fallback>
      <p:transition spd="slow" advTm="46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764704"/>
            <a:ext cx="7920880" cy="508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53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02"/>
    </mc:Choice>
    <mc:Fallback>
      <p:transition spd="slow" advTm="25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Esters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dirty="0"/>
              <a:t>• </a:t>
            </a:r>
            <a:r>
              <a:rPr lang="en-US" sz="3200" dirty="0" smtClean="0"/>
              <a:t>M⁺ </a:t>
            </a:r>
            <a:r>
              <a:rPr lang="en-US" sz="3200" dirty="0"/>
              <a:t>weak in most cases; aromatic esters give a stronger parent ion</a:t>
            </a:r>
            <a:br>
              <a:rPr lang="en-US" sz="3200" dirty="0"/>
            </a:br>
            <a:r>
              <a:rPr lang="en-US" sz="3200" dirty="0"/>
              <a:t>• Loss of </a:t>
            </a:r>
            <a:r>
              <a:rPr lang="en-US" sz="3200" dirty="0" err="1"/>
              <a:t>alkoxy</a:t>
            </a:r>
            <a:r>
              <a:rPr lang="en-US" sz="3200" dirty="0"/>
              <a:t> radical more important of the α-cleavage reactions</a:t>
            </a:r>
            <a:br>
              <a:rPr lang="en-US" sz="3200" dirty="0"/>
            </a:br>
            <a:r>
              <a:rPr lang="en-US" sz="3200" dirty="0"/>
              <a:t>• Loss of an alkyl radical by α-cleavage occurs mostly in methyl esters (m/z = 59)</a:t>
            </a:r>
            <a:br>
              <a:rPr lang="en-US" sz="3200" dirty="0"/>
            </a:br>
            <a:r>
              <a:rPr lang="en-US" sz="3200" dirty="0"/>
              <a:t>• </a:t>
            </a:r>
            <a:r>
              <a:rPr lang="en-US" sz="3200" dirty="0" err="1"/>
              <a:t>McLafferty</a:t>
            </a:r>
            <a:r>
              <a:rPr lang="en-US" sz="3200" dirty="0"/>
              <a:t> rearrangements are possible on both alkyl and </a:t>
            </a:r>
            <a:r>
              <a:rPr lang="en-US" sz="3200" dirty="0" err="1"/>
              <a:t>alkoxy</a:t>
            </a:r>
            <a:r>
              <a:rPr lang="en-US" sz="3200" dirty="0"/>
              <a:t> sides</a:t>
            </a:r>
            <a:br>
              <a:rPr lang="en-US" sz="3200" dirty="0"/>
            </a:br>
            <a:r>
              <a:rPr lang="en-US" sz="3200" dirty="0"/>
              <a:t>• </a:t>
            </a:r>
            <a:r>
              <a:rPr lang="en-US" sz="3200" dirty="0" err="1"/>
              <a:t>Benzyloxy</a:t>
            </a:r>
            <a:r>
              <a:rPr lang="en-US" sz="3200" dirty="0"/>
              <a:t> esters and o-alkyl benzoates fragment to lose ketene and alcohol, respectively</a:t>
            </a:r>
            <a:endParaRPr lang="ar-IQ" sz="3200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2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25"/>
    </mc:Choice>
    <mc:Fallback>
      <p:transition spd="slow" advTm="38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31382"/>
            <a:ext cx="835292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0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74"/>
    </mc:Choice>
    <mc:Fallback>
      <p:transition spd="slow" advTm="42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639472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Amines Aliphatic Amines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dirty="0" smtClean="0"/>
              <a:t>• M⁺ will be an odd number for monoamine; may be weak/absent</a:t>
            </a:r>
            <a:br>
              <a:rPr lang="en-US" sz="3200" dirty="0" smtClean="0"/>
            </a:br>
            <a:r>
              <a:rPr lang="en-US" sz="3200" dirty="0" smtClean="0"/>
              <a:t>• M-1 common</a:t>
            </a:r>
            <a:br>
              <a:rPr lang="en-US" sz="3200" dirty="0" smtClean="0"/>
            </a:br>
            <a:r>
              <a:rPr lang="en-US" sz="3200" dirty="0" smtClean="0"/>
              <a:t>• α-cleavage of an alkyl radical is predominate fragmentation mode largest group lost preferentially</a:t>
            </a:r>
            <a:br>
              <a:rPr lang="en-US" sz="3200" dirty="0" smtClean="0"/>
            </a:br>
            <a:r>
              <a:rPr lang="en-US" sz="3200" dirty="0" smtClean="0"/>
              <a:t>• </a:t>
            </a:r>
            <a:r>
              <a:rPr lang="en-US" sz="3200" dirty="0" err="1" smtClean="0">
                <a:solidFill>
                  <a:srgbClr val="0070C0"/>
                </a:solidFill>
              </a:rPr>
              <a:t>McLafferty</a:t>
            </a:r>
            <a:r>
              <a:rPr lang="en-US" sz="3200" dirty="0" smtClean="0">
                <a:solidFill>
                  <a:srgbClr val="0070C0"/>
                </a:solidFill>
              </a:rPr>
              <a:t> rearrangement / loss of NH</a:t>
            </a:r>
            <a:r>
              <a:rPr lang="en-US" sz="2000" dirty="0" smtClean="0">
                <a:solidFill>
                  <a:srgbClr val="0070C0"/>
                </a:solidFill>
              </a:rPr>
              <a:t>3</a:t>
            </a:r>
            <a:r>
              <a:rPr lang="en-US" sz="3200" dirty="0" smtClean="0">
                <a:solidFill>
                  <a:srgbClr val="0070C0"/>
                </a:solidFill>
              </a:rPr>
              <a:t> (M-17) are not common</a:t>
            </a:r>
            <a:endParaRPr lang="ar-IQ" sz="3200" dirty="0">
              <a:solidFill>
                <a:srgbClr val="0070C0"/>
              </a:solidFill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9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30"/>
    </mc:Choice>
    <mc:Fallback>
      <p:transition spd="slow" advTm="1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99288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4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12"/>
    </mc:Choice>
    <mc:Fallback>
      <p:transition spd="slow" advTm="50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920879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7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95"/>
    </mc:Choice>
    <mc:Fallback>
      <p:transition spd="slow" advTm="32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3" y="274638"/>
            <a:ext cx="8973049" cy="6394722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endParaRPr lang="ar-IQ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9" y="2060848"/>
            <a:ext cx="9054334" cy="517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07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30"/>
    </mc:Choice>
    <mc:Fallback>
      <p:transition spd="slow" advTm="14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35280" cy="6336704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Amides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• α-cleavage affords a specific ion for primary amides (m/z = </a:t>
            </a:r>
            <a:r>
              <a:rPr lang="en-US" sz="3200" dirty="0" smtClean="0"/>
              <a:t>44)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• </a:t>
            </a:r>
            <a:r>
              <a:rPr lang="en-US" sz="3200" dirty="0" err="1"/>
              <a:t>McLafferty</a:t>
            </a:r>
            <a:r>
              <a:rPr lang="en-US" sz="3200" dirty="0"/>
              <a:t> rearrangement observed when </a:t>
            </a:r>
            <a:r>
              <a:rPr lang="en-US" sz="3200" dirty="0" smtClean="0"/>
              <a:t>γ-</a:t>
            </a:r>
            <a:r>
              <a:rPr lang="ar-IQ" sz="3200" dirty="0" smtClean="0"/>
              <a:t/>
            </a:r>
            <a:br>
              <a:rPr lang="ar-IQ" sz="3200" dirty="0" smtClean="0"/>
            </a:br>
            <a:r>
              <a:rPr lang="en-US" sz="3200" dirty="0" err="1" smtClean="0"/>
              <a:t>hydrogens</a:t>
            </a:r>
            <a:r>
              <a:rPr lang="en-US" sz="3200" dirty="0" smtClean="0"/>
              <a:t> </a:t>
            </a:r>
            <a:r>
              <a:rPr lang="en-US" sz="3200" dirty="0"/>
              <a:t>are present</a:t>
            </a:r>
            <a:r>
              <a:rPr lang="en-US" sz="3200" dirty="0" smtClean="0"/>
              <a:t>.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endParaRPr lang="ar-IQ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8964488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6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35"/>
    </mc:Choice>
    <mc:Fallback>
      <p:transition spd="slow" advTm="18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/>
              <a:t>Amines</a:t>
            </a:r>
            <a:br>
              <a:rPr lang="en-US" sz="3200" b="1" dirty="0" smtClean="0"/>
            </a:br>
            <a:r>
              <a:rPr lang="en-US" sz="3200" b="1" dirty="0" smtClean="0"/>
              <a:t>fragmentation patterns</a:t>
            </a:r>
            <a:br>
              <a:rPr lang="en-US" sz="3200" b="1" dirty="0" smtClean="0"/>
            </a:br>
            <a:r>
              <a:rPr lang="en-US" sz="3200" b="1" dirty="0" smtClean="0">
                <a:solidFill>
                  <a:srgbClr val="FF0000"/>
                </a:solidFill>
              </a:rPr>
              <a:t>* </a:t>
            </a:r>
            <a:r>
              <a:rPr lang="el-GR" sz="3200" dirty="0" smtClean="0">
                <a:solidFill>
                  <a:srgbClr val="FF0000"/>
                </a:solidFill>
              </a:rPr>
              <a:t>α</a:t>
            </a:r>
            <a:r>
              <a:rPr lang="el-GR" sz="3200" b="1" dirty="0" smtClean="0">
                <a:solidFill>
                  <a:srgbClr val="FF0000"/>
                </a:solidFill>
              </a:rPr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cleavage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/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/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/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/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ar-IQ" sz="32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71" y="1988840"/>
            <a:ext cx="900491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8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05"/>
    </mc:Choice>
    <mc:Fallback>
      <p:transition spd="slow" advTm="20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endParaRPr lang="ar-IQ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70485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48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13"/>
    </mc:Choice>
    <mc:Fallback>
      <p:transition spd="slow" advTm="18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5"/>
            <a:ext cx="7848872" cy="450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2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24"/>
    </mc:Choice>
    <mc:Fallback>
      <p:transition spd="slow" advTm="25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658336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Aromatic Amines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dirty="0" smtClean="0"/>
              <a:t>• M⁺ usually strong</a:t>
            </a:r>
            <a:br>
              <a:rPr lang="en-US" sz="2800" dirty="0" smtClean="0"/>
            </a:br>
            <a:r>
              <a:rPr lang="en-US" sz="2800" dirty="0" smtClean="0"/>
              <a:t>• M-1 common</a:t>
            </a:r>
            <a:br>
              <a:rPr lang="en-US" sz="2800" dirty="0" smtClean="0"/>
            </a:br>
            <a:r>
              <a:rPr lang="en-US" sz="2800" dirty="0" smtClean="0"/>
              <a:t>• loss of HCN is common in anilines. 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ar-IQ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8208912" cy="430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4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63"/>
    </mc:Choice>
    <mc:Fallback>
      <p:transition spd="slow" advTm="20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6394722"/>
          </a:xfrm>
        </p:spPr>
        <p:txBody>
          <a:bodyPr>
            <a:normAutofit/>
          </a:bodyPr>
          <a:lstStyle/>
          <a:p>
            <a:endParaRPr lang="ar-IQ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56895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6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26"/>
    </mc:Choice>
    <mc:Fallback>
      <p:transition spd="slow" advTm="48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6741368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Aldehydes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dirty="0"/>
              <a:t>• </a:t>
            </a:r>
            <a:r>
              <a:rPr lang="en-US" sz="2800" dirty="0" smtClean="0">
                <a:solidFill>
                  <a:srgbClr val="0070C0"/>
                </a:solidFill>
              </a:rPr>
              <a:t>M⁺ </a:t>
            </a:r>
            <a:r>
              <a:rPr lang="en-US" sz="2800" dirty="0" smtClean="0"/>
              <a:t>may </a:t>
            </a:r>
            <a:r>
              <a:rPr lang="en-US" sz="2800" dirty="0"/>
              <a:t>be weak in aliphatic aldehydes</a:t>
            </a:r>
            <a:br>
              <a:rPr lang="en-US" sz="2800" dirty="0"/>
            </a:br>
            <a:r>
              <a:rPr lang="en-US" sz="2800" dirty="0"/>
              <a:t>• </a:t>
            </a:r>
            <a:r>
              <a:rPr lang="en-US" sz="2800" dirty="0">
                <a:solidFill>
                  <a:srgbClr val="0070C0"/>
                </a:solidFill>
              </a:rPr>
              <a:t>M-1</a:t>
            </a:r>
            <a:r>
              <a:rPr lang="en-US" sz="2800" dirty="0"/>
              <a:t> common (</a:t>
            </a:r>
            <a:r>
              <a:rPr lang="el-GR" sz="2800" dirty="0"/>
              <a:t>α-</a:t>
            </a:r>
            <a:r>
              <a:rPr lang="en-US" sz="2800" dirty="0"/>
              <a:t>cleavage)</a:t>
            </a:r>
            <a:br>
              <a:rPr lang="en-US" sz="2800" dirty="0"/>
            </a:br>
            <a:r>
              <a:rPr lang="el-GR" sz="2800" dirty="0"/>
              <a:t>• α-</a:t>
            </a:r>
            <a:r>
              <a:rPr lang="en-US" sz="2800" dirty="0"/>
              <a:t>cleavage is predominant fragmentation mode; often diagnostic (m/z = </a:t>
            </a:r>
            <a:r>
              <a:rPr lang="en-US" sz="2800" dirty="0" smtClean="0"/>
              <a:t>29)especially </a:t>
            </a:r>
            <a:r>
              <a:rPr lang="en-US" sz="2800" dirty="0"/>
              <a:t>in aromatic aldehydes (M-1; M-29)</a:t>
            </a:r>
            <a:br>
              <a:rPr lang="en-US" sz="2800" dirty="0"/>
            </a:br>
            <a:r>
              <a:rPr lang="en-US" sz="2800" dirty="0"/>
              <a:t>• β-cleavage results in M-41 fragment; greater if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> </a:t>
            </a:r>
            <a:r>
              <a:rPr lang="en-US" sz="2800" dirty="0" smtClean="0"/>
              <a:t>   α-substitution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• </a:t>
            </a:r>
            <a:r>
              <a:rPr lang="en-US" sz="2800" u="sng" dirty="0" err="1">
                <a:solidFill>
                  <a:srgbClr val="0070C0"/>
                </a:solidFill>
              </a:rPr>
              <a:t>McLafferty</a:t>
            </a:r>
            <a:r>
              <a:rPr lang="en-US" sz="2800" u="sng" dirty="0">
                <a:solidFill>
                  <a:srgbClr val="0070C0"/>
                </a:solidFill>
              </a:rPr>
              <a:t> rearrangement </a:t>
            </a:r>
            <a:r>
              <a:rPr lang="en-US" sz="2800" dirty="0"/>
              <a:t>in appropriately substituted systems (m/z = 44 or </a:t>
            </a:r>
            <a:r>
              <a:rPr lang="en-US" sz="2800" dirty="0" smtClean="0"/>
              <a:t>higher)</a:t>
            </a:r>
            <a:br>
              <a:rPr lang="en-US" sz="2800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ar-IQ" sz="2800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07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24"/>
    </mc:Choice>
    <mc:Fallback>
      <p:transition spd="slow" advTm="21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20891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1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76"/>
    </mc:Choice>
    <mc:Fallback>
      <p:transition spd="slow" advTm="28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15</Words>
  <Application>Microsoft Office PowerPoint</Application>
  <PresentationFormat>عرض على الشاشة (3:4)‏</PresentationFormat>
  <Paragraphs>10</Paragraphs>
  <Slides>23</Slides>
  <Notes>0</Notes>
  <HiddenSlides>0</HiddenSlides>
  <MMClips>23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4" baseType="lpstr">
      <vt:lpstr>نسق Office</vt:lpstr>
      <vt:lpstr>Advanced pharmaceutical analysis mass spectrometry  5 stage lect.9 </vt:lpstr>
      <vt:lpstr>Amines Aliphatic Amines • M⁺ will be an odd number for monoamine; may be weak/absent • M-1 common • α-cleavage of an alkyl radical is predominate fragmentation mode largest group lost preferentially • McLafferty rearrangement / loss of NH3 (M-17) are not common</vt:lpstr>
      <vt:lpstr>Amines fragmentation patterns * α-cleavage          </vt:lpstr>
      <vt:lpstr>عرض تقديمي في PowerPoint</vt:lpstr>
      <vt:lpstr>عرض تقديمي في PowerPoint</vt:lpstr>
      <vt:lpstr>Aromatic Amines • M⁺ usually strong • M-1 common • loss of HCN is common in anilines.            </vt:lpstr>
      <vt:lpstr>عرض تقديمي في PowerPoint</vt:lpstr>
      <vt:lpstr>Aldehydes • M⁺ may be weak in aliphatic aldehydes • M-1 common (α-cleavage) • α-cleavage is predominant fragmentation mode; often diagnostic (m/z = 29)especially in aromatic aldehydes (M-1; M-29) • β-cleavage results in M-41 fragment; greater if      α-substitution • McLafferty rearrangement in appropriately substituted systems (m/z = 44 or higher)     </vt:lpstr>
      <vt:lpstr>عرض تقديمي في PowerPoint</vt:lpstr>
      <vt:lpstr>عرض تقديمي في PowerPoint</vt:lpstr>
      <vt:lpstr>Ketones • M⁺ strong • α-cleavage is the primary mode of fragmentation • β-cleavage less common, but sometimes observed • McLafferty rearrangement possible on both sides of carbonyl if chains sufficiently long • Cyclic ketones show complex fragmentation. • Aromatic ketones primarily lose R• upon α-cleavage, followed by loss of CO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Carboxylic Acids • M⁺ weak in aliphatic acids; stronger in aromatic acids • Most important α-cleavage involves loss of OH radical (M-17) • α-cleavage with loss of alkyl radical less common; somewhat diagnostic (m/z = 45) • McLafferty rearrangement in appropriately substituted systems (m/z = 60 or higher) • Dehydration can occur in o-alkyl benzoic acids (M-18)</vt:lpstr>
      <vt:lpstr>عرض تقديمي في PowerPoint</vt:lpstr>
      <vt:lpstr>Esters • M⁺ weak in most cases; aromatic esters give a stronger parent ion • Loss of alkoxy radical more important of the α-cleavage reactions • Loss of an alkyl radical by α-cleavage occurs mostly in methyl esters (m/z = 59) • McLafferty rearrangements are possible on both alkyl and alkoxy sides • Benzyloxy esters and o-alkyl benzoates fragment to lose ketene and alcohol, respectively</vt:lpstr>
      <vt:lpstr>عرض تقديمي في PowerPoint</vt:lpstr>
      <vt:lpstr>عرض تقديمي في PowerPoint</vt:lpstr>
      <vt:lpstr>عرض تقديمي في PowerPoint</vt:lpstr>
      <vt:lpstr>           </vt:lpstr>
      <vt:lpstr>Amides • α-cleavage affords a specific ion for primary amides (m/z = 44) • McLafferty rearrangement observed when γ- hydrogens are present.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Windows User</dc:creator>
  <cp:lastModifiedBy>HUSSAIN</cp:lastModifiedBy>
  <cp:revision>28</cp:revision>
  <dcterms:created xsi:type="dcterms:W3CDTF">2018-05-07T15:00:16Z</dcterms:created>
  <dcterms:modified xsi:type="dcterms:W3CDTF">2020-06-14T15:08:54Z</dcterms:modified>
</cp:coreProperties>
</file>